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4"/>
  </p:notesMasterIdLst>
  <p:sldIdLst>
    <p:sldId id="260" r:id="rId2"/>
    <p:sldId id="262" r:id="rId3"/>
    <p:sldId id="308" r:id="rId4"/>
    <p:sldId id="309" r:id="rId5"/>
    <p:sldId id="310" r:id="rId6"/>
    <p:sldId id="311" r:id="rId7"/>
    <p:sldId id="312" r:id="rId8"/>
    <p:sldId id="295" r:id="rId9"/>
    <p:sldId id="296" r:id="rId10"/>
    <p:sldId id="280" r:id="rId11"/>
    <p:sldId id="302" r:id="rId12"/>
    <p:sldId id="306" r:id="rId13"/>
    <p:sldId id="336" r:id="rId14"/>
    <p:sldId id="326" r:id="rId15"/>
    <p:sldId id="327" r:id="rId16"/>
    <p:sldId id="299" r:id="rId17"/>
    <p:sldId id="300" r:id="rId18"/>
    <p:sldId id="315" r:id="rId19"/>
    <p:sldId id="316" r:id="rId20"/>
    <p:sldId id="314" r:id="rId21"/>
    <p:sldId id="322" r:id="rId22"/>
    <p:sldId id="323" r:id="rId23"/>
    <p:sldId id="324" r:id="rId24"/>
    <p:sldId id="337" r:id="rId25"/>
    <p:sldId id="318" r:id="rId26"/>
    <p:sldId id="317" r:id="rId27"/>
    <p:sldId id="320" r:id="rId28"/>
    <p:sldId id="332" r:id="rId29"/>
    <p:sldId id="328" r:id="rId30"/>
    <p:sldId id="329" r:id="rId31"/>
    <p:sldId id="330" r:id="rId32"/>
    <p:sldId id="279" r:id="rId3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46" autoAdjust="0"/>
  </p:normalViewPr>
  <p:slideViewPr>
    <p:cSldViewPr>
      <p:cViewPr varScale="1">
        <p:scale>
          <a:sx n="92" d="100"/>
          <a:sy n="92" d="100"/>
        </p:scale>
        <p:origin x="4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07150-7460-48E5-8702-9E13449DC008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DABCB-2FA1-4C8C-8D87-09A9E64BF5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3CD6-4744-4052-95FC-44C8BAA81363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FD91-D211-4DBD-AFBC-CF06B69C03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3CD6-4744-4052-95FC-44C8BAA81363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FD91-D211-4DBD-AFBC-CF06B69C03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3CD6-4744-4052-95FC-44C8BAA81363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FD91-D211-4DBD-AFBC-CF06B69C03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3CD6-4744-4052-95FC-44C8BAA81363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FD91-D211-4DBD-AFBC-CF06B69C03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3CD6-4744-4052-95FC-44C8BAA81363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FD91-D211-4DBD-AFBC-CF06B69C03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3CD6-4744-4052-95FC-44C8BAA81363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FD91-D211-4DBD-AFBC-CF06B69C03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3CD6-4744-4052-95FC-44C8BAA81363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FD91-D211-4DBD-AFBC-CF06B69C03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3CD6-4744-4052-95FC-44C8BAA81363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FD91-D211-4DBD-AFBC-CF06B69C03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3CD6-4744-4052-95FC-44C8BAA81363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FD91-D211-4DBD-AFBC-CF06B69C03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3CD6-4744-4052-95FC-44C8BAA81363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FD91-D211-4DBD-AFBC-CF06B69C03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3CD6-4744-4052-95FC-44C8BAA81363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404FD91-D211-4DBD-AFBC-CF06B69C038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  <a:alpha val="88000"/>
              </a:schemeClr>
            </a:gs>
            <a:gs pos="68000">
              <a:schemeClr val="accent1">
                <a:alpha val="0"/>
                <a:lumMod val="9000"/>
                <a:lumOff val="91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98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8D3CD6-4744-4052-95FC-44C8BAA81363}" type="datetimeFigureOut">
              <a:rPr lang="ko-KR" altLang="en-US" smtClean="0"/>
              <a:pPr/>
              <a:t>2024-04-06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04FD91-D211-4DBD-AFBC-CF06B69C038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25922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ko-KR" altLang="en-US" sz="6000" dirty="0" smtClean="0">
                <a:ln w="18415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함초롬바탕 확장" panose="02030504000101010101" pitchFamily="18" charset="-127"/>
                <a:ea typeface="함초롬바탕 확장" panose="02030504000101010101" pitchFamily="18" charset="-127"/>
              </a:rPr>
              <a:t>문 이편에서</a:t>
            </a:r>
            <a:r>
              <a:rPr lang="en-US" altLang="ko-KR" sz="6000" dirty="0" smtClean="0">
                <a:ln w="18415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함초롬바탕 확장" panose="02030504000101010101" pitchFamily="18" charset="-127"/>
                <a:ea typeface="함초롬바탕 확장" panose="02030504000101010101" pitchFamily="18" charset="-127"/>
              </a:rPr>
              <a:t>, </a:t>
            </a:r>
            <a:r>
              <a:rPr lang="ko-KR" altLang="en-US" sz="6000" dirty="0" smtClean="0">
                <a:ln w="18415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함초롬바탕 확장" panose="02030504000101010101" pitchFamily="18" charset="-127"/>
                <a:ea typeface="함초롬바탕 확장" panose="02030504000101010101" pitchFamily="18" charset="-127"/>
              </a:rPr>
              <a:t>문 저편으로</a:t>
            </a:r>
            <a:r>
              <a:rPr lang="en-US" altLang="ko-KR" sz="4000" dirty="0" smtClean="0">
                <a:ln w="18415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함초롬바탕 확장" panose="02030504000101010101" pitchFamily="18" charset="-127"/>
                <a:ea typeface="함초롬바탕 확장" panose="02030504000101010101" pitchFamily="18" charset="-127"/>
              </a:rPr>
              <a:t>-</a:t>
            </a:r>
            <a:r>
              <a:rPr lang="en-US" altLang="ko-KR" sz="4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함초롬바탕 확장" panose="02030504000101010101" pitchFamily="18" charset="-127"/>
                <a:ea typeface="함초롬바탕 확장" panose="02030504000101010101" pitchFamily="18" charset="-127"/>
              </a:rPr>
              <a:t>‘</a:t>
            </a:r>
            <a:r>
              <a:rPr lang="ko-KR" altLang="en-US" sz="4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함초롬바탕 확장" panose="02030504000101010101" pitchFamily="18" charset="-127"/>
                <a:ea typeface="함초롬바탕 확장" panose="02030504000101010101" pitchFamily="18" charset="-127"/>
              </a:rPr>
              <a:t>시</a:t>
            </a:r>
            <a:r>
              <a:rPr lang="en-US" altLang="ko-KR" sz="4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함초롬바탕 확장" panose="02030504000101010101" pitchFamily="18" charset="-127"/>
                <a:ea typeface="함초롬바탕 확장" panose="02030504000101010101" pitchFamily="18" charset="-127"/>
              </a:rPr>
              <a:t> ’</a:t>
            </a:r>
            <a:r>
              <a:rPr lang="ko-KR" altLang="en-US" sz="4000" dirty="0" smtClean="0">
                <a:ln w="18415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함초롬바탕 확장" panose="02030504000101010101" pitchFamily="18" charset="-127"/>
                <a:ea typeface="함초롬바탕 확장" panose="02030504000101010101" pitchFamily="18" charset="-127"/>
              </a:rPr>
              <a:t>라는</a:t>
            </a:r>
            <a:r>
              <a:rPr lang="en-US" altLang="ko-KR" sz="4000" dirty="0" smtClean="0">
                <a:ln w="18415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함초롬바탕 확장" panose="02030504000101010101" pitchFamily="18" charset="-127"/>
                <a:ea typeface="함초롬바탕 확장" panose="02030504000101010101" pitchFamily="18" charset="-127"/>
              </a:rPr>
              <a:t> </a:t>
            </a:r>
            <a:r>
              <a:rPr lang="ko-KR" altLang="en-US" sz="4000" dirty="0" smtClean="0">
                <a:ln w="18415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함초롬바탕 확장" panose="02030504000101010101" pitchFamily="18" charset="-127"/>
                <a:ea typeface="함초롬바탕 확장" panose="02030504000101010101" pitchFamily="18" charset="-127"/>
              </a:rPr>
              <a:t>생활</a:t>
            </a:r>
            <a:endParaRPr lang="ko-KR" altLang="en-US" sz="4000" dirty="0">
              <a:ln w="18415" cmpd="sng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함초롬바탕 확장" panose="02030504000101010101" pitchFamily="18" charset="-127"/>
              <a:ea typeface="함초롬바탕 확장" panose="02030504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47664" y="1628800"/>
            <a:ext cx="619268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일상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의 공간이나 사물을 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지극히 일상적인 방식으로 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재배치하여 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비</a:t>
            </a:r>
            <a:r>
              <a:rPr lang="ko-KR" alt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非</a:t>
            </a:r>
            <a:r>
              <a:rPr lang="ko-KR" alt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일상</a:t>
            </a:r>
            <a:r>
              <a:rPr lang="ko-KR" altLang="en-US" sz="4000" dirty="0" err="1" smtClean="0">
                <a:solidFill>
                  <a:schemeClr val="accent1">
                    <a:lumMod val="75000"/>
                  </a:schemeClr>
                </a:solidFill>
              </a:rPr>
              <a:t>의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 것으로 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끌어올리는 일</a:t>
            </a:r>
            <a:r>
              <a:rPr lang="en-US" altLang="ko-KR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ko-KR" altLang="en-US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 fontAlgn="base">
              <a:lnSpc>
                <a:spcPct val="150000"/>
              </a:lnSpc>
            </a:pPr>
            <a:endParaRPr lang="en-US" altLang="ko-KR" sz="1600" dirty="0" smtClean="0">
              <a:latin typeface="굴림체" pitchFamily="49" charset="-127"/>
              <a:ea typeface="굴림체" pitchFamily="49" charset="-127"/>
            </a:endParaRPr>
          </a:p>
          <a:p>
            <a:pPr algn="ctr" fontAlgn="base">
              <a:lnSpc>
                <a:spcPct val="150000"/>
              </a:lnSpc>
            </a:pPr>
            <a:r>
              <a:rPr lang="en-US" altLang="ko-KR" sz="28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908720"/>
            <a:ext cx="7920880" cy="5506892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40000"/>
              </a:lnSpc>
            </a:pPr>
            <a:r>
              <a:rPr lang="ko-KR" altLang="en-US" sz="2000" b="1" dirty="0" smtClean="0">
                <a:latin typeface="+mn-ea"/>
              </a:rPr>
              <a:t>원룸 </a:t>
            </a:r>
            <a:endParaRPr lang="en-US" altLang="ko-KR" sz="2000" dirty="0" smtClean="0">
              <a:latin typeface="+mn-ea"/>
            </a:endParaRPr>
          </a:p>
          <a:p>
            <a:pPr algn="r"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비의 꿈을 꾼다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윗방이 이사를 오고 난 후 줄곧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장대처럼 굵고 거센 오줌 소리를 듣는다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밥을 먹으며 듣는다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잠을 자며 듣는다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침대에 누워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그 소리를 가만히 듣다 보면 천장이 왈칵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r>
              <a:rPr lang="ko-KR" altLang="en-US" dirty="0" err="1" smtClean="0">
                <a:latin typeface="+mn-ea"/>
              </a:rPr>
              <a:t>쏟아져내릴</a:t>
            </a:r>
            <a:r>
              <a:rPr lang="ko-KR" altLang="en-US" dirty="0" smtClean="0">
                <a:latin typeface="+mn-ea"/>
              </a:rPr>
              <a:t> 것 같다 꿈은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흥건히 젖어 막무가내로 불어 어디론가 떠내려갈 것만 같다  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1052736"/>
            <a:ext cx="6912768" cy="5647315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35000"/>
              </a:lnSpc>
            </a:pPr>
            <a:r>
              <a:rPr lang="ko-KR" altLang="en-US" dirty="0" smtClean="0">
                <a:latin typeface="+mn-ea"/>
              </a:rPr>
              <a:t>지금쯤이면 </a:t>
            </a:r>
            <a:r>
              <a:rPr lang="ko-KR" altLang="en-US" dirty="0" smtClean="0">
                <a:latin typeface="+mn-ea"/>
              </a:rPr>
              <a:t>그의 꿈도 흐르고 있겠지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내가 오줌을 누면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r>
              <a:rPr lang="ko-KR" altLang="en-US" dirty="0" smtClean="0">
                <a:latin typeface="+mn-ea"/>
              </a:rPr>
              <a:t>우산도 없이 우리는 만나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r>
              <a:rPr lang="ko-KR" altLang="en-US" dirty="0" smtClean="0">
                <a:latin typeface="+mn-ea"/>
              </a:rPr>
              <a:t>꿈과 꿈은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r>
              <a:rPr lang="ko-KR" altLang="en-US" dirty="0" smtClean="0">
                <a:latin typeface="+mn-ea"/>
              </a:rPr>
              <a:t>눈도 제대로 맞추지 못한 채 인사를 나누겠지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r>
              <a:rPr lang="ko-KR" altLang="en-US" dirty="0" smtClean="0">
                <a:latin typeface="+mn-ea"/>
              </a:rPr>
              <a:t>누렇게 얼룩진 아침은 황급히 뒷걸음쳐 숨겠지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r>
              <a:rPr lang="ko-KR" altLang="en-US" dirty="0" smtClean="0">
                <a:latin typeface="+mn-ea"/>
              </a:rPr>
              <a:t>우리는 서로를 사랑할 수 없겠다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r>
              <a:rPr lang="ko-KR" altLang="en-US" dirty="0" smtClean="0">
                <a:latin typeface="+mn-ea"/>
              </a:rPr>
              <a:t>기어코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r>
              <a:rPr lang="ko-KR" altLang="en-US" dirty="0" smtClean="0">
                <a:latin typeface="+mn-ea"/>
              </a:rPr>
              <a:t>우리는 서로를 사랑할 수밖에 없었다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r>
              <a:rPr lang="ko-KR" altLang="en-US" dirty="0" smtClean="0">
                <a:latin typeface="+mn-ea"/>
              </a:rPr>
              <a:t>그 사랑은 참 우습고 더러운 사랑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r>
              <a:rPr lang="ko-KR" altLang="en-US" dirty="0" smtClean="0">
                <a:latin typeface="+mn-ea"/>
              </a:rPr>
              <a:t>우리는 자주 거짓말을 하겠지 지그시 서로의 귀를 </a:t>
            </a:r>
            <a:r>
              <a:rPr lang="ko-KR" altLang="en-US" dirty="0" smtClean="0">
                <a:latin typeface="+mn-ea"/>
              </a:rPr>
              <a:t>막으며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35000"/>
              </a:lnSpc>
            </a:pPr>
            <a:r>
              <a:rPr lang="ko-KR" altLang="en-US" dirty="0">
                <a:latin typeface="+mn-ea"/>
              </a:rPr>
              <a:t>그래</a:t>
            </a:r>
            <a:endParaRPr lang="en-US" altLang="ko-KR" dirty="0">
              <a:latin typeface="+mn-ea"/>
            </a:endParaRPr>
          </a:p>
          <a:p>
            <a:pPr>
              <a:lnSpc>
                <a:spcPct val="135000"/>
              </a:lnSpc>
            </a:pPr>
            <a:r>
              <a:rPr lang="ko-KR" altLang="en-US" dirty="0">
                <a:latin typeface="+mn-ea"/>
              </a:rPr>
              <a:t>아무래도 여긴 너무 따뜻하다고 </a:t>
            </a:r>
            <a:r>
              <a:rPr lang="ko-KR" altLang="en-US" dirty="0" smtClean="0">
                <a:latin typeface="+mn-ea"/>
              </a:rPr>
              <a:t>  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683568" y="2420888"/>
            <a:ext cx="78488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ko-KR" altLang="en-US" sz="4000" b="1" dirty="0" err="1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시적</a:t>
            </a:r>
            <a:r>
              <a:rPr lang="ko-KR" altLang="en-US" sz="2400" dirty="0" err="1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詩的</a:t>
            </a:r>
            <a:r>
              <a:rPr lang="ko-KR" altLang="en-US" sz="4000" dirty="0" err="1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이지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 않은 어떤 것</a:t>
            </a:r>
            <a:r>
              <a:rPr lang="en-US" altLang="ko-KR" sz="40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?</a:t>
            </a:r>
            <a:endParaRPr lang="en-US" altLang="ko-KR" sz="4000" b="1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pPr algn="just" fontAlgn="base">
              <a:lnSpc>
                <a:spcPct val="150000"/>
              </a:lnSpc>
            </a:pPr>
            <a:endParaRPr lang="en-US" altLang="ko-KR" sz="1600" dirty="0" smtClean="0">
              <a:latin typeface="굴림체" pitchFamily="49" charset="-127"/>
              <a:ea typeface="굴림체" pitchFamily="49" charset="-127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ko-KR" sz="16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algn="just" fontAlgn="base">
              <a:lnSpc>
                <a:spcPct val="150000"/>
              </a:lnSpc>
            </a:pPr>
            <a:endParaRPr lang="en-US" altLang="ko-KR" sz="16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55576" y="764704"/>
            <a:ext cx="7416824" cy="5863144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latin typeface="+mn-ea"/>
              </a:rPr>
              <a:t>상추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  <a:p>
            <a:pPr algn="r"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퇴근길에 상추를  산다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야채를 먹어보려고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좀 건강해지려고  </a:t>
            </a:r>
          </a:p>
          <a:p>
            <a:pPr>
              <a:lnSpc>
                <a:spcPct val="150000"/>
              </a:lnSpc>
            </a:pPr>
            <a:endParaRPr lang="ko-KR" altLang="en-US" sz="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슈퍼에서 한 봉지 천오백 원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회원 가입을 하고 포인트를 적립한다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남들처럼 잘 살아보려고 </a:t>
            </a:r>
          </a:p>
          <a:p>
            <a:pPr>
              <a:lnSpc>
                <a:spcPct val="150000"/>
              </a:lnSpc>
            </a:pPr>
            <a:endParaRPr lang="ko-KR" altLang="en-US" sz="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어떤 이는 화분에 상추를 기른다는데 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아 예뻐라 정성으로 물을 주면서  </a:t>
            </a:r>
          </a:p>
          <a:p>
            <a:pPr>
              <a:lnSpc>
                <a:spcPct val="150000"/>
              </a:lnSpc>
            </a:pPr>
            <a:endParaRPr lang="ko-KR" altLang="en-US" sz="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때가 되면 그것을 솎아 먹겠지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상추를 먹으면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1124744"/>
            <a:ext cx="7920880" cy="540147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단잠에 들 수 있다는데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상추가 피를 맑게 한다는데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ko-KR" altLang="en-US" sz="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나는 건강해질 것인가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상추로 인해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행복해질 것인가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밥을 데운다 </a:t>
            </a:r>
          </a:p>
          <a:p>
            <a:pPr>
              <a:lnSpc>
                <a:spcPct val="150000"/>
              </a:lnSpc>
            </a:pPr>
            <a:endParaRPr lang="en-US" altLang="ko-KR" sz="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냉장고에서 묵은 쌈장을 끄집어낸다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상추가 포장된 비닐을 사정없이 찢는다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찢은 비닐을 쓰레기통에 내동댕이치는 나는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행복해질 것인가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상추는 나를 사랑할 것인가  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836712"/>
            <a:ext cx="7920880" cy="5909310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latin typeface="+mn-ea"/>
              </a:rPr>
              <a:t>심야 식당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  <a:p>
            <a:pPr algn="r"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당신은 무얼 먹고 지내는지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궁금합니다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이 싱거운 궁금증이 오래 가슴 가장자리를 맴돌았어요  </a:t>
            </a:r>
          </a:p>
          <a:p>
            <a:pPr>
              <a:lnSpc>
                <a:spcPct val="150000"/>
              </a:lnSpc>
            </a:pPr>
            <a:endParaRPr lang="ko-KR" altLang="en-US" sz="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충무로 </a:t>
            </a:r>
            <a:r>
              <a:rPr lang="ko-KR" altLang="en-US" dirty="0" err="1" smtClean="0">
                <a:latin typeface="+mn-ea"/>
              </a:rPr>
              <a:t>진양상가</a:t>
            </a:r>
            <a:r>
              <a:rPr lang="ko-KR" altLang="en-US" dirty="0" smtClean="0">
                <a:latin typeface="+mn-ea"/>
              </a:rPr>
              <a:t> 뒤편 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국수를 잘하는 집이 한군데 있었는데  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우리는 약속도 없이 자주 왁자한 문 앞에 줄을 서곤 했는데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그곳 </a:t>
            </a:r>
            <a:r>
              <a:rPr lang="ko-KR" altLang="en-US" dirty="0" err="1" smtClean="0">
                <a:latin typeface="+mn-ea"/>
              </a:rPr>
              <a:t>작다란</a:t>
            </a:r>
            <a:r>
              <a:rPr lang="ko-KR" altLang="en-US" dirty="0" smtClean="0">
                <a:latin typeface="+mn-ea"/>
              </a:rPr>
              <a:t> 입간판을 떠올리자니 더운 침이 도네요 아직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거기 그 자리에 있는지 모르겠어요 </a:t>
            </a:r>
            <a:endParaRPr lang="ko-KR" altLang="en-US" sz="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맛은 그대로인지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모르겠어요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실은 우리가 국수를 좋아하기는 했는지 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11560" y="908720"/>
            <a:ext cx="7920880" cy="5700407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25000"/>
              </a:lnSpc>
            </a:pPr>
            <a:r>
              <a:rPr lang="ko-KR" altLang="en-US" dirty="0" smtClean="0">
                <a:latin typeface="+mn-ea"/>
              </a:rPr>
              <a:t>나는 고작 이런 게 궁금합니다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25000"/>
              </a:lnSpc>
            </a:pPr>
            <a:r>
              <a:rPr lang="ko-KR" altLang="en-US" dirty="0" smtClean="0">
                <a:latin typeface="+mn-ea"/>
              </a:rPr>
              <a:t>귀퉁이가 해진 테이블처럼 잠자코 마주한 우리  </a:t>
            </a:r>
          </a:p>
          <a:p>
            <a:pPr>
              <a:lnSpc>
                <a:spcPct val="125000"/>
              </a:lnSpc>
            </a:pPr>
            <a:r>
              <a:rPr lang="ko-KR" altLang="en-US" dirty="0" smtClean="0">
                <a:latin typeface="+mn-ea"/>
              </a:rPr>
              <a:t>그만 어쩌다 엎질러버린 김치의 국물 같은 것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25000"/>
              </a:lnSpc>
            </a:pPr>
            <a:r>
              <a:rPr lang="ko-KR" altLang="en-US" dirty="0" smtClean="0">
                <a:latin typeface="+mn-ea"/>
              </a:rPr>
              <a:t>좀처럼 닦이지 않는 얼룩 같은 것 새금하니 혀끝이 아린 순간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25000"/>
              </a:lnSpc>
            </a:pPr>
            <a:r>
              <a:rPr lang="ko-KR" altLang="en-US" dirty="0" smtClean="0">
                <a:latin typeface="+mn-ea"/>
              </a:rPr>
              <a:t>순간의 맛</a:t>
            </a:r>
          </a:p>
          <a:p>
            <a:pPr>
              <a:lnSpc>
                <a:spcPct val="125000"/>
              </a:lnSpc>
            </a:pPr>
            <a:endParaRPr lang="ko-KR" altLang="en-US" sz="800" dirty="0" smtClean="0">
              <a:latin typeface="+mn-ea"/>
            </a:endParaRPr>
          </a:p>
          <a:p>
            <a:pPr>
              <a:lnSpc>
                <a:spcPct val="125000"/>
              </a:lnSpc>
            </a:pPr>
            <a:r>
              <a:rPr lang="ko-KR" altLang="en-US" dirty="0" smtClean="0">
                <a:latin typeface="+mn-ea"/>
              </a:rPr>
              <a:t>이제 더는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25000"/>
              </a:lnSpc>
            </a:pPr>
            <a:r>
              <a:rPr lang="ko-KR" altLang="en-US" dirty="0" smtClean="0">
                <a:latin typeface="+mn-ea"/>
              </a:rPr>
              <a:t>배고프다 말하지 않기로 해요 허기란 얼마나 촌스러운 일인지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25000"/>
              </a:lnSpc>
            </a:pPr>
            <a:endParaRPr lang="en-US" altLang="ko-KR" sz="800" dirty="0" smtClean="0">
              <a:latin typeface="+mn-ea"/>
            </a:endParaRPr>
          </a:p>
          <a:p>
            <a:pPr>
              <a:lnSpc>
                <a:spcPct val="125000"/>
              </a:lnSpc>
            </a:pPr>
            <a:r>
              <a:rPr lang="ko-KR" altLang="en-US" dirty="0" smtClean="0">
                <a:latin typeface="+mn-ea"/>
              </a:rPr>
              <a:t>혼자 밥 먹은 사람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그 구부정한 등을 등지고 </a:t>
            </a:r>
          </a:p>
          <a:p>
            <a:pPr>
              <a:lnSpc>
                <a:spcPct val="125000"/>
              </a:lnSpc>
            </a:pPr>
            <a:r>
              <a:rPr lang="ko-KR" altLang="en-US" dirty="0" smtClean="0">
                <a:latin typeface="+mn-ea"/>
              </a:rPr>
              <a:t>혼자 밥 먹는 일 </a:t>
            </a:r>
            <a:endParaRPr lang="en-US" altLang="ko-KR" sz="800" dirty="0" smtClean="0">
              <a:latin typeface="+mn-ea"/>
            </a:endParaRPr>
          </a:p>
          <a:p>
            <a:pPr>
              <a:lnSpc>
                <a:spcPct val="125000"/>
              </a:lnSpc>
            </a:pPr>
            <a:endParaRPr lang="en-US" altLang="ko-KR" sz="800" dirty="0" smtClean="0">
              <a:latin typeface="+mn-ea"/>
            </a:endParaRPr>
          </a:p>
          <a:p>
            <a:pPr>
              <a:lnSpc>
                <a:spcPct val="125000"/>
              </a:lnSpc>
            </a:pPr>
            <a:r>
              <a:rPr lang="ko-KR" altLang="en-US" dirty="0" smtClean="0">
                <a:latin typeface="+mn-ea"/>
              </a:rPr>
              <a:t>형광등 </a:t>
            </a:r>
            <a:r>
              <a:rPr lang="ko-KR" altLang="en-US" dirty="0" err="1" smtClean="0">
                <a:latin typeface="+mn-ea"/>
              </a:rPr>
              <a:t>거무추레한</a:t>
            </a:r>
            <a:r>
              <a:rPr lang="ko-KR" altLang="en-US" dirty="0" smtClean="0">
                <a:latin typeface="+mn-ea"/>
              </a:rPr>
              <a:t> 불빛 아래 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25000"/>
              </a:lnSpc>
            </a:pPr>
            <a:r>
              <a:rPr lang="ko-KR" altLang="en-US" dirty="0" smtClean="0">
                <a:latin typeface="+mn-ea"/>
              </a:rPr>
              <a:t>불어 선득해진 면발을 묵묵히 건져 올리며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25000"/>
              </a:lnSpc>
            </a:pPr>
            <a:r>
              <a:rPr lang="ko-KR" altLang="en-US" dirty="0" smtClean="0">
                <a:latin typeface="+mn-ea"/>
              </a:rPr>
              <a:t>혼자 밥 먹는 일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25000"/>
              </a:lnSpc>
            </a:pPr>
            <a:endParaRPr lang="en-US" altLang="ko-KR" dirty="0">
              <a:latin typeface="+mn-ea"/>
            </a:endParaRPr>
          </a:p>
          <a:p>
            <a:pPr>
              <a:lnSpc>
                <a:spcPct val="125000"/>
              </a:lnSpc>
            </a:pPr>
            <a:r>
              <a:rPr lang="ko-KR" altLang="en-US" dirty="0">
                <a:latin typeface="+mn-ea"/>
              </a:rPr>
              <a:t>그래서</a:t>
            </a:r>
            <a:endParaRPr lang="en-US" altLang="ko-KR" dirty="0">
              <a:latin typeface="+mn-ea"/>
            </a:endParaRPr>
          </a:p>
          <a:p>
            <a:pPr>
              <a:lnSpc>
                <a:spcPct val="125000"/>
              </a:lnSpc>
            </a:pPr>
            <a:r>
              <a:rPr lang="ko-KR" altLang="en-US" dirty="0">
                <a:latin typeface="+mn-ea"/>
              </a:rPr>
              <a:t>요즘 당신은 무얼 먹고 </a:t>
            </a:r>
            <a:r>
              <a:rPr lang="ko-KR" altLang="en-US" dirty="0" smtClean="0">
                <a:latin typeface="+mn-ea"/>
              </a:rPr>
              <a:t>지내는지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55576" y="1484784"/>
            <a:ext cx="7560840" cy="3978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800" u="sng" dirty="0" err="1" smtClean="0"/>
              <a:t>박소란의</a:t>
            </a:r>
            <a:r>
              <a:rPr lang="ko-KR" altLang="en-US" sz="2800" u="sng" dirty="0" smtClean="0"/>
              <a:t> 시에서는 먹고 노래하는 ‘입’의 행위가 유독 도드라져 보이는데</a:t>
            </a:r>
            <a:r>
              <a:rPr lang="en-US" altLang="ko-KR" sz="2800" u="sng" dirty="0" smtClean="0"/>
              <a:t>?  </a:t>
            </a:r>
            <a:endParaRPr lang="ko-KR" altLang="en-US" sz="2800" dirty="0" smtClean="0"/>
          </a:p>
          <a:p>
            <a:pPr algn="just"/>
            <a:endParaRPr lang="en-US" altLang="ko-KR" sz="2000" dirty="0" smtClean="0"/>
          </a:p>
          <a:p>
            <a:pPr algn="just"/>
            <a:r>
              <a:rPr lang="en-US" altLang="ko-KR" sz="2000" dirty="0" smtClean="0"/>
              <a:t>‘</a:t>
            </a:r>
            <a:r>
              <a:rPr lang="ko-KR" altLang="en-US" sz="2000" dirty="0" smtClean="0"/>
              <a:t>입’의 행위에 대해 특별히 염두에 둔 것은 아니지만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무언가 먹는 사람의 입을 유심히 살피게 되는데</a:t>
            </a:r>
            <a:r>
              <a:rPr lang="en-US" altLang="ko-KR" sz="2000" dirty="0" smtClean="0"/>
              <a:t>...... </a:t>
            </a:r>
            <a:r>
              <a:rPr lang="ko-KR" altLang="en-US" sz="2000" dirty="0" smtClean="0"/>
              <a:t>음식을 씹고 삼키는 입의 모습은 대체로 참 궁색하다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삶을 위한 그 악착이 때로는 너절하고 추해 보이기도 하고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또 때로는 서럽고 외로워 보이기도 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그렇지만 멈출 수 없다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알면서도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먹는 일을 그만둘 수가 없는 것이다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그런 게 바로 사는 일이라고 느낀다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종내 그런 입으로 노래하는 것은 쓰는 일과도 유관할 테고</a:t>
            </a:r>
            <a:r>
              <a:rPr lang="en-US" altLang="ko-KR" sz="2000" dirty="0" smtClean="0"/>
              <a:t>. </a:t>
            </a:r>
          </a:p>
          <a:p>
            <a:pPr algn="just"/>
            <a:r>
              <a:rPr lang="en-US" altLang="ko-KR" sz="2000" dirty="0" smtClean="0"/>
              <a:t> </a:t>
            </a:r>
            <a:endParaRPr lang="ko-KR" altLang="en-US" sz="2000" dirty="0" smtClean="0"/>
          </a:p>
          <a:p>
            <a:pPr algn="r" fontAlgn="base">
              <a:lnSpc>
                <a:spcPct val="150000"/>
              </a:lnSpc>
            </a:pP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현대시학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2019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3,4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월호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&lt;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절친리뷰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&gt; 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중 </a:t>
            </a:r>
            <a:endParaRPr lang="en-US" altLang="ko-KR" sz="1100" b="1" dirty="0" smtClean="0">
              <a:solidFill>
                <a:schemeClr val="accent1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55576" y="1556792"/>
            <a:ext cx="7560840" cy="4285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800" u="sng" dirty="0" err="1" smtClean="0"/>
              <a:t>박소란에게</a:t>
            </a:r>
            <a:r>
              <a:rPr lang="ko-KR" altLang="en-US" sz="2800" u="sng" dirty="0" smtClean="0"/>
              <a:t> 슬프다는 감정은 무엇인지</a:t>
            </a:r>
            <a:r>
              <a:rPr lang="en-US" altLang="ko-KR" sz="2800" u="sng" dirty="0" smtClean="0"/>
              <a:t>? </a:t>
            </a:r>
            <a:r>
              <a:rPr lang="ko-KR" altLang="en-US" sz="2800" u="sng" dirty="0" smtClean="0"/>
              <a:t>어떤 것</a:t>
            </a:r>
            <a:r>
              <a:rPr lang="en-US" altLang="ko-KR" sz="2800" u="sng" dirty="0" smtClean="0"/>
              <a:t>, </a:t>
            </a:r>
            <a:r>
              <a:rPr lang="ko-KR" altLang="en-US" sz="2800" u="sng" dirty="0" smtClean="0"/>
              <a:t>어떤 상황이 스스로를 제일 슬프게 만드는지</a:t>
            </a:r>
            <a:r>
              <a:rPr lang="en-US" altLang="ko-KR" sz="2800" u="sng" dirty="0" smtClean="0"/>
              <a:t>?   </a:t>
            </a:r>
            <a:endParaRPr lang="ko-KR" altLang="en-US" sz="2800" dirty="0" smtClean="0"/>
          </a:p>
          <a:p>
            <a:pPr algn="just"/>
            <a:endParaRPr lang="en-US" altLang="ko-KR" sz="2000" dirty="0" smtClean="0"/>
          </a:p>
          <a:p>
            <a:pPr algn="just"/>
            <a:r>
              <a:rPr lang="ko-KR" altLang="en-US" sz="2000" dirty="0" smtClean="0"/>
              <a:t>이런 질문을 받을 때마다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역시 엄살을 너무 부렸다 싶어 부끄러워진다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어떤 것이 이토록 슬픈가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실은 잘 모르겠다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그저 쓰는 자로서의 내 기질 탓인 것 같다</a:t>
            </a:r>
            <a:r>
              <a:rPr lang="en-US" altLang="ko-KR" sz="2000" dirty="0" smtClean="0"/>
              <a:t>. </a:t>
            </a:r>
          </a:p>
          <a:p>
            <a:pPr algn="just"/>
            <a:r>
              <a:rPr lang="ko-KR" altLang="en-US" sz="2000" dirty="0" smtClean="0"/>
              <a:t>어떤 한 가지를 굳이 꼽자면</a:t>
            </a:r>
            <a:r>
              <a:rPr lang="en-US" altLang="ko-KR" sz="2000" dirty="0" smtClean="0"/>
              <a:t>…… </a:t>
            </a:r>
            <a:r>
              <a:rPr lang="ko-KR" altLang="en-US" sz="2000" dirty="0" smtClean="0"/>
              <a:t>한 사람의 부재에 대해 오래 생각해왔다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 빈자리에 남아 계속해서 살아가는 일에 대해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그런 결핍이 묵어 나도 모르는 사이 슬픔이라는 감정으로 자꾸만 환원되는 게 아닐까 하고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그러므로 나의 슬픔은 떠난 존재를 기억하는 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결코 잊지 않는 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그런 의지와 가깝다고 봐주면 좋을 것 같다</a:t>
            </a:r>
            <a:r>
              <a:rPr lang="en-US" altLang="ko-KR" sz="2000" dirty="0" smtClean="0"/>
              <a:t>. </a:t>
            </a:r>
          </a:p>
          <a:p>
            <a:pPr algn="just"/>
            <a:r>
              <a:rPr lang="en-US" altLang="ko-KR" sz="2000" dirty="0" smtClean="0"/>
              <a:t> </a:t>
            </a:r>
            <a:endParaRPr lang="ko-KR" altLang="en-US" sz="2000" dirty="0" smtClean="0"/>
          </a:p>
          <a:p>
            <a:pPr algn="r" fontAlgn="base">
              <a:lnSpc>
                <a:spcPct val="150000"/>
              </a:lnSpc>
            </a:pP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현대시학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2019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3,4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월호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&lt;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절친리뷰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&gt; 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중 </a:t>
            </a:r>
            <a:endParaRPr lang="en-US" altLang="ko-KR" sz="1100" b="1" dirty="0" smtClean="0">
              <a:solidFill>
                <a:schemeClr val="accent1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683568" y="2420888"/>
            <a:ext cx="78488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좋아하는 </a:t>
            </a:r>
            <a:r>
              <a:rPr lang="ko-KR" altLang="en-US" sz="40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시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pPr algn="just" fontAlgn="base">
              <a:lnSpc>
                <a:spcPct val="150000"/>
              </a:lnSpc>
            </a:pPr>
            <a:endParaRPr lang="en-US" altLang="ko-KR" sz="1600" dirty="0" smtClean="0">
              <a:latin typeface="굴림체" pitchFamily="49" charset="-127"/>
              <a:ea typeface="굴림체" pitchFamily="49" charset="-127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ko-KR" sz="16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algn="just" fontAlgn="base">
              <a:lnSpc>
                <a:spcPct val="150000"/>
              </a:lnSpc>
            </a:pPr>
            <a:endParaRPr lang="en-US" altLang="ko-KR" sz="16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47664" y="1628800"/>
            <a:ext cx="619268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삶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의 공간이나 사물</a:t>
            </a:r>
            <a:r>
              <a:rPr lang="en-US" altLang="ko-KR" sz="40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지극히 일상적인 일들이 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얽히고설켜 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미지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의 세계로 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4000" smtClean="0">
                <a:solidFill>
                  <a:schemeClr val="accent1">
                    <a:lumMod val="75000"/>
                  </a:schemeClr>
                </a:solidFill>
              </a:rPr>
              <a:t>나아가는 것</a:t>
            </a:r>
            <a:r>
              <a:rPr lang="en-US" altLang="ko-KR" sz="400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ko-KR" altLang="en-US" sz="4000" smtClean="0">
                <a:solidFill>
                  <a:schemeClr val="accent1">
                    <a:lumMod val="75000"/>
                  </a:schemeClr>
                </a:solidFill>
              </a:rPr>
              <a:t>시</a:t>
            </a:r>
            <a:r>
              <a:rPr lang="en-US" altLang="ko-KR" sz="400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ko-KR" altLang="en-US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 fontAlgn="base">
              <a:lnSpc>
                <a:spcPct val="150000"/>
              </a:lnSpc>
            </a:pPr>
            <a:endParaRPr lang="en-US" altLang="ko-KR" sz="1600" dirty="0" smtClean="0">
              <a:latin typeface="굴림체" pitchFamily="49" charset="-127"/>
              <a:ea typeface="굴림체" pitchFamily="49" charset="-127"/>
            </a:endParaRPr>
          </a:p>
          <a:p>
            <a:pPr algn="ctr" fontAlgn="base">
              <a:lnSpc>
                <a:spcPct val="150000"/>
              </a:lnSpc>
            </a:pPr>
            <a:r>
              <a:rPr lang="en-US" altLang="ko-KR" sz="28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55576" y="908720"/>
            <a:ext cx="7920880" cy="5539978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latin typeface="+mn-ea"/>
              </a:rPr>
              <a:t>아이스크림 </a:t>
            </a:r>
            <a:endParaRPr lang="en-US" altLang="ko-KR" sz="2000" dirty="0" smtClean="0">
              <a:latin typeface="+mn-ea"/>
            </a:endParaRPr>
          </a:p>
          <a:p>
            <a:pPr algn="r"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이 속에도 사람이 묻혔을까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이 달콤한 봉분 속에 초토로 덮인 조그만 무덤 속에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사람이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err="1" smtClean="0">
                <a:latin typeface="+mn-ea"/>
              </a:rPr>
              <a:t>배스킨라빈스</a:t>
            </a:r>
            <a:r>
              <a:rPr lang="ko-KR" altLang="en-US" dirty="0" smtClean="0">
                <a:latin typeface="+mn-ea"/>
              </a:rPr>
              <a:t> 언 컵을 놓고 마주 앉아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정신없이 퍼먹다 우리는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플라스틱 스푼을 놓는다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놓고 만다 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으 갑자기 춥네 </a:t>
            </a:r>
            <a:r>
              <a:rPr lang="en-US" altLang="ko-KR" dirty="0" smtClean="0">
                <a:latin typeface="+mn-ea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과장되게 웅크리면서 애들처럼 킥킥거리면서  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908720"/>
            <a:ext cx="7920880" cy="5493812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err="1" smtClean="0">
                <a:latin typeface="+mn-ea"/>
              </a:rPr>
              <a:t>유리벽</a:t>
            </a:r>
            <a:r>
              <a:rPr lang="ko-KR" altLang="en-US" dirty="0" smtClean="0">
                <a:latin typeface="+mn-ea"/>
              </a:rPr>
              <a:t> 하나를 사이에 두고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바깥은 겨울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패딩으로 무장한 사람들이 뒤뚱뒤뚱 걷는다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걷다가 빙판 위에 </a:t>
            </a:r>
            <a:r>
              <a:rPr lang="ko-KR" altLang="en-US" dirty="0" err="1" smtClean="0">
                <a:latin typeface="+mn-ea"/>
              </a:rPr>
              <a:t>철퍼덕</a:t>
            </a:r>
            <a:r>
              <a:rPr lang="ko-KR" altLang="en-US" dirty="0" smtClean="0">
                <a:latin typeface="+mn-ea"/>
              </a:rPr>
              <a:t> 넘어지는 한 사람 </a:t>
            </a:r>
            <a:r>
              <a:rPr lang="en-US" altLang="ko-KR" dirty="0" smtClean="0">
                <a:latin typeface="+mn-ea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야 저거 봐봐 가리키자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벌써 어디론가 사라지고 없다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너는 습관처럼 입술을 비빈다 혀로 핥는다 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이 속에도 사람이 묻혔을까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손끝으로 무덤 가장자리를 톡톡 건드리면서 진득한 흙을 헤집으면서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980728"/>
            <a:ext cx="7920880" cy="5493812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재차 입술을 핥는다 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아직 단데 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사방은 온통 핑크로 장식돼 있고 우리는 너무도 멀쩡한데 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언 것은 녹기 마련이라지만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그런 장면은 왠지 께름칙해서 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왠지 서글퍼서 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슬그머니 문을 나선 우리는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검은 발자국이 무수한 빙판 앞에 서서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이 속에도 사람이 묻혔을까 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못 들은 척  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980728"/>
            <a:ext cx="7920880" cy="3000821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겨울도 곧 끝이 나겠지 중얼거린다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천천히 걷는다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불 꺼진 간판 같은 서로의 옆얼굴을 흘깃거리면서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초코일까 흙일까</a:t>
            </a:r>
            <a:endParaRPr lang="en-US" altLang="ko-KR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+mn-ea"/>
              </a:rPr>
              <a:t>아니면 그냥 얼음일까 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47664" y="1124744"/>
            <a:ext cx="6192688" cy="5455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스스로도 감지하지 못한 사이 </a:t>
            </a:r>
            <a:endParaRPr lang="en-US" altLang="ko-KR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거듭 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‘</a:t>
            </a:r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문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’</a:t>
            </a:r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을 열었고</a:t>
            </a:r>
            <a:endParaRPr lang="en-US" altLang="ko-KR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그 사실을 끝내 들키고 싶었다 </a:t>
            </a:r>
            <a:endParaRPr lang="en-US" altLang="ko-KR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문을 열면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닫힌 문을 열면 </a:t>
            </a:r>
            <a:endParaRPr lang="en-US" altLang="ko-KR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거기 누군가 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‘</a:t>
            </a:r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있다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’</a:t>
            </a:r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고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en-US" altLang="ko-KR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있다고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endParaRPr lang="en-US" altLang="ko-KR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보이지 않는  것을 믿는다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보이지 않는 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‘</a:t>
            </a:r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사람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’</a:t>
            </a:r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을 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더 깊이 </a:t>
            </a:r>
            <a:endParaRPr lang="en-US" altLang="ko-KR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‘</a:t>
            </a:r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사랑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’</a:t>
            </a:r>
            <a:r>
              <a:rPr lang="ko-KR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한다</a:t>
            </a: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altLang="ko-KR" sz="1600" b="1" dirty="0" smtClean="0">
              <a:latin typeface="굴림체" pitchFamily="49" charset="-127"/>
              <a:ea typeface="굴림체" pitchFamily="49" charset="-127"/>
            </a:endParaRPr>
          </a:p>
          <a:p>
            <a:pPr algn="just" fontAlgn="base">
              <a:lnSpc>
                <a:spcPct val="150000"/>
              </a:lnSpc>
            </a:pPr>
            <a:endParaRPr lang="en-US" altLang="ko-KR" sz="16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 algn="r" fontAlgn="base">
              <a:lnSpc>
                <a:spcPct val="150000"/>
              </a:lnSpc>
            </a:pP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시집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&lt;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한 사람의 닫힌 문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&gt;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 시인의 말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중 </a:t>
            </a:r>
            <a:r>
              <a:rPr lang="en-US" altLang="ko-KR" sz="1100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827584" y="692697"/>
            <a:ext cx="7560840" cy="5824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800" u="sng" dirty="0" smtClean="0"/>
              <a:t>보이지 않는 것</a:t>
            </a:r>
            <a:r>
              <a:rPr lang="en-US" altLang="ko-KR" sz="2800" u="sng" dirty="0" smtClean="0"/>
              <a:t>, </a:t>
            </a:r>
            <a:r>
              <a:rPr lang="ko-KR" altLang="en-US" sz="2800" u="sng" dirty="0" smtClean="0"/>
              <a:t>보이지 않는 사람이 ‘있다’고 우리는 어떻게 믿고</a:t>
            </a:r>
            <a:r>
              <a:rPr lang="en-US" altLang="ko-KR" sz="2800" u="sng" dirty="0" smtClean="0"/>
              <a:t> </a:t>
            </a:r>
            <a:r>
              <a:rPr lang="ko-KR" altLang="en-US" sz="2800" u="sng" dirty="0" smtClean="0"/>
              <a:t>사랑할 수 있을까</a:t>
            </a:r>
            <a:r>
              <a:rPr lang="en-US" altLang="ko-KR" sz="2800" u="sng" dirty="0" smtClean="0"/>
              <a:t>?  </a:t>
            </a:r>
            <a:endParaRPr lang="ko-KR" altLang="en-US" sz="2800" dirty="0" smtClean="0"/>
          </a:p>
          <a:p>
            <a:pPr algn="just"/>
            <a:endParaRPr lang="en-US" altLang="ko-KR" sz="2000" dirty="0" smtClean="0"/>
          </a:p>
          <a:p>
            <a:pPr algn="just"/>
            <a:r>
              <a:rPr lang="ko-KR" altLang="en-US" sz="2000" dirty="0" smtClean="0"/>
              <a:t>신앙의 속성과 유사하지 않을까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가톨릭에서 세례를 받긴 했지만 나는 특정 종교의 신자는 아니다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아주 예전에는 신심이라는 것을 이해할 수 없었다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신을 믿는다는 것은 물론 신 아닌 누군가를 절대적으로 믿고 의지한다는 감정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그 자체를 알 수가 없었다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그런데 언젠가 정말이지 힘든 순간이 찾아왔을 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십자가 앞으로 달려가 무릎 꿇는 나를 봤다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놀라운 경험이었다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그때 비로소 믿는 일을 이해하게 된 것 같다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믿지 않고는 다른 도리가 없을 때 비로소 믿을 수 있구나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보이지 않는 것을 믿지 않고서는 실재의 세계를 견뎌낼 도리가 없을 때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그럴 때 믿을 수 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물론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내가 시를 통해 말하고자 한 믿음은 일반의 종교에 수반되는 감정과는 다른 것이다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종교에 깃들 법한 순하고 정결한 감정은 아니다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도리어 어떤 독기가 섞인 것이지 싶다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참고로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나는 여전히 종교를 신뢰하지 않는다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보이지 않는 ‘한 사람’을 믿을 뿐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가톨릭에선 나와 같은 사람을 ‘</a:t>
            </a:r>
            <a:r>
              <a:rPr lang="ko-KR" altLang="en-US" sz="2000" dirty="0" err="1" smtClean="0"/>
              <a:t>냉담자</a:t>
            </a:r>
            <a:r>
              <a:rPr lang="ko-KR" altLang="en-US" sz="2000" dirty="0" smtClean="0"/>
              <a:t>’라고 한다</a:t>
            </a:r>
            <a:r>
              <a:rPr lang="en-US" altLang="ko-KR" sz="2000" dirty="0" smtClean="0"/>
              <a:t>.</a:t>
            </a:r>
            <a:endParaRPr lang="ko-KR" altLang="en-US" sz="2000" dirty="0" smtClean="0"/>
          </a:p>
          <a:p>
            <a:pPr algn="r" fontAlgn="base">
              <a:lnSpc>
                <a:spcPct val="150000"/>
              </a:lnSpc>
            </a:pP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현대시학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2019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3,4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월호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&lt;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절친리뷰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&gt; 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중 </a:t>
            </a:r>
            <a:endParaRPr lang="en-US" altLang="ko-KR" sz="1100" b="1" dirty="0" smtClean="0">
              <a:solidFill>
                <a:schemeClr val="accent1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47664" y="1628800"/>
            <a:ext cx="619268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미지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의 세계를 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몸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으로 감각하는 것</a:t>
            </a:r>
            <a:r>
              <a:rPr lang="en-US" altLang="ko-KR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ko-KR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삶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의 공간이나 사물</a:t>
            </a:r>
            <a:r>
              <a:rPr lang="en-US" altLang="ko-KR" sz="40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지극히 일상적인 일들을  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ko-KR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미지의 눈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으로 살피는 것</a:t>
            </a:r>
            <a:r>
              <a:rPr lang="en-US" altLang="ko-KR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altLang="ko-KR" sz="1600" dirty="0" smtClean="0">
              <a:latin typeface="굴림체" pitchFamily="49" charset="-127"/>
              <a:ea typeface="굴림체" pitchFamily="49" charset="-127"/>
            </a:endParaRPr>
          </a:p>
          <a:p>
            <a:pPr algn="ctr" fontAlgn="base">
              <a:lnSpc>
                <a:spcPct val="150000"/>
              </a:lnSpc>
            </a:pPr>
            <a:r>
              <a:rPr lang="en-US" altLang="ko-KR" sz="28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47664" y="1628800"/>
            <a:ext cx="61926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solidFill>
                  <a:schemeClr val="accent1"/>
                </a:solidFill>
              </a:rPr>
              <a:t>교호 </a:t>
            </a:r>
            <a:r>
              <a:rPr lang="en-US" altLang="ko-KR" sz="4000" b="1" dirty="0" smtClean="0">
                <a:solidFill>
                  <a:schemeClr val="accent1"/>
                </a:solidFill>
              </a:rPr>
              <a:t>(</a:t>
            </a:r>
            <a:r>
              <a:rPr lang="ko-KR" altLang="en-US" sz="4000" b="1" dirty="0" smtClean="0">
                <a:solidFill>
                  <a:schemeClr val="accent1"/>
                </a:solidFill>
              </a:rPr>
              <a:t>交互</a:t>
            </a:r>
            <a:r>
              <a:rPr lang="en-US" altLang="ko-KR" sz="4000" b="1" dirty="0" smtClean="0">
                <a:solidFill>
                  <a:schemeClr val="accent1"/>
                </a:solidFill>
              </a:rPr>
              <a:t>)</a:t>
            </a:r>
          </a:p>
          <a:p>
            <a:r>
              <a:rPr lang="en-US" altLang="ko-KR" sz="4000" b="1" dirty="0" smtClean="0">
                <a:solidFill>
                  <a:schemeClr val="accent1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14350" indent="-514350"/>
            <a:r>
              <a:rPr lang="en-US" altLang="ko-KR" sz="2800" dirty="0" smtClean="0">
                <a:solidFill>
                  <a:schemeClr val="accent1"/>
                </a:solidFill>
              </a:rPr>
              <a:t>1. </a:t>
            </a:r>
            <a:r>
              <a:rPr lang="ko-KR" altLang="ko-KR" sz="2800" dirty="0" smtClean="0">
                <a:solidFill>
                  <a:schemeClr val="accent1"/>
                </a:solidFill>
              </a:rPr>
              <a:t>서로 어긋나게 맞춤</a:t>
            </a:r>
            <a:endParaRPr lang="en-US" altLang="ko-KR" sz="2800" dirty="0" smtClean="0">
              <a:solidFill>
                <a:schemeClr val="accent1"/>
              </a:solidFill>
            </a:endParaRPr>
          </a:p>
          <a:p>
            <a:pPr marL="514350" indent="-514350"/>
            <a:endParaRPr lang="en-US" altLang="ko-KR" sz="2400" u="sng" dirty="0" smtClean="0">
              <a:solidFill>
                <a:schemeClr val="accent1"/>
              </a:solidFill>
            </a:endParaRPr>
          </a:p>
          <a:p>
            <a:pPr marL="514350" indent="-514350"/>
            <a:r>
              <a:rPr lang="ko-KR" altLang="en-US" sz="2400" dirty="0" smtClean="0">
                <a:solidFill>
                  <a:schemeClr val="accent1"/>
                </a:solidFill>
              </a:rPr>
              <a:t>    </a:t>
            </a:r>
            <a:r>
              <a:rPr lang="ko-KR" altLang="en-US" sz="2400" u="sng" dirty="0" smtClean="0">
                <a:solidFill>
                  <a:schemeClr val="accent1"/>
                </a:solidFill>
              </a:rPr>
              <a:t>예</a:t>
            </a:r>
            <a:r>
              <a:rPr lang="en-US" altLang="ko-KR" sz="2400" u="sng" dirty="0" smtClean="0">
                <a:solidFill>
                  <a:schemeClr val="accent1"/>
                </a:solidFill>
              </a:rPr>
              <a:t>) </a:t>
            </a:r>
            <a:r>
              <a:rPr lang="ko-KR" altLang="ko-KR" sz="2400" u="sng" dirty="0" smtClean="0">
                <a:solidFill>
                  <a:schemeClr val="accent1"/>
                </a:solidFill>
              </a:rPr>
              <a:t>흑백이 </a:t>
            </a:r>
            <a:r>
              <a:rPr lang="ko-KR" altLang="ko-KR" sz="2400" b="1" u="sng" dirty="0" smtClean="0">
                <a:solidFill>
                  <a:schemeClr val="accent1"/>
                </a:solidFill>
              </a:rPr>
              <a:t>교호</a:t>
            </a:r>
            <a:r>
              <a:rPr lang="ko-KR" altLang="en-US" sz="2400" u="sng" dirty="0" smtClean="0">
                <a:solidFill>
                  <a:schemeClr val="accent1"/>
                </a:solidFill>
              </a:rPr>
              <a:t>로 </a:t>
            </a:r>
            <a:r>
              <a:rPr lang="ko-KR" altLang="ko-KR" sz="2400" u="sng" dirty="0" smtClean="0">
                <a:solidFill>
                  <a:schemeClr val="accent1"/>
                </a:solidFill>
              </a:rPr>
              <a:t>놓인 무늬.</a:t>
            </a:r>
            <a:r>
              <a:rPr lang="en-US" altLang="ko-KR" sz="2400" u="sng" dirty="0" smtClean="0">
                <a:solidFill>
                  <a:schemeClr val="accent1"/>
                </a:solidFill>
              </a:rPr>
              <a:t>  </a:t>
            </a:r>
          </a:p>
          <a:p>
            <a:pPr marL="514350" indent="-514350">
              <a:buAutoNum type="arabicPeriod"/>
            </a:pPr>
            <a:endParaRPr lang="en-US" altLang="ko-KR" sz="2800" dirty="0" smtClean="0">
              <a:solidFill>
                <a:schemeClr val="accent1"/>
              </a:solidFill>
            </a:endParaRPr>
          </a:p>
          <a:p>
            <a:pPr marL="514350" indent="-514350"/>
            <a:r>
              <a:rPr lang="en-US" altLang="ko-KR" sz="2800" dirty="0" smtClean="0">
                <a:solidFill>
                  <a:schemeClr val="accent1"/>
                </a:solidFill>
              </a:rPr>
              <a:t>2. </a:t>
            </a:r>
            <a:r>
              <a:rPr lang="ko-KR" altLang="ko-KR" sz="2800" dirty="0" smtClean="0">
                <a:solidFill>
                  <a:schemeClr val="accent1"/>
                </a:solidFill>
              </a:rPr>
              <a:t>서로 번갈아 함</a:t>
            </a:r>
          </a:p>
          <a:p>
            <a:pPr marL="514350" indent="-514350">
              <a:buAutoNum type="arabicPeriod"/>
            </a:pPr>
            <a:endParaRPr lang="ko-KR" altLang="ko-KR" sz="2800" dirty="0" smtClean="0"/>
          </a:p>
          <a:p>
            <a:endParaRPr lang="en-US" altLang="ko-KR" sz="28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sz="28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902524"/>
            <a:ext cx="7920880" cy="595547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latin typeface="+mn-ea"/>
              </a:rPr>
              <a:t>정우와 나 </a:t>
            </a:r>
            <a:endParaRPr lang="en-US" altLang="ko-KR" sz="2000" b="1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정우는 혼자 바다에 다녀왔다고 한다 거기 해변에서 모래를 한 움큼 퍼 왔다고 한다  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플라스틱 용기에 담아 탁자 위에 두고는 오며 가며 들여다본다고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어쩌다 미지근한 물을 한 컵 따라 부으면    </a:t>
            </a:r>
          </a:p>
          <a:p>
            <a:pPr>
              <a:lnSpc>
                <a:spcPct val="150000"/>
              </a:lnSpc>
            </a:pPr>
            <a:endParaRPr lang="ko-KR" altLang="en-US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꼭 살아 있는 것 같단 </a:t>
            </a:r>
            <a:r>
              <a:rPr lang="ko-KR" altLang="en-US" dirty="0" err="1" smtClean="0">
                <a:latin typeface="+mn-ea"/>
              </a:rPr>
              <a:t>말야</a:t>
            </a:r>
            <a:r>
              <a:rPr lang="ko-KR" altLang="en-US" dirty="0" smtClean="0">
                <a:latin typeface="+mn-ea"/>
              </a:rPr>
              <a:t> </a:t>
            </a:r>
          </a:p>
          <a:p>
            <a:pPr>
              <a:lnSpc>
                <a:spcPct val="150000"/>
              </a:lnSpc>
            </a:pPr>
            <a:endParaRPr lang="ko-KR" altLang="en-US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퇴근을 하면 곧장 모래에게로 가  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모래 앞에서 밥을 먹고 </a:t>
            </a:r>
            <a:r>
              <a:rPr lang="en-US" altLang="ko-KR" dirty="0" smtClean="0">
                <a:latin typeface="+mn-ea"/>
              </a:rPr>
              <a:t>TV</a:t>
            </a:r>
            <a:r>
              <a:rPr lang="ko-KR" altLang="en-US" dirty="0" smtClean="0">
                <a:latin typeface="+mn-ea"/>
              </a:rPr>
              <a:t>를 본다고 한다 그러다 취한 듯 잠에 든다고     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잠을 놓친 밤이면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모래 곁에 앉아 이런저런 얘기를 늘어놓기도 한다고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오랜 비밀을 털어놓기도 한다고 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717858"/>
            <a:ext cx="7920880" cy="6140142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latin typeface="+mn-ea"/>
              </a:rPr>
              <a:t>방  </a:t>
            </a:r>
            <a:endParaRPr lang="en-US" altLang="ko-KR" sz="2000" dirty="0" smtClean="0">
              <a:latin typeface="+mn-ea"/>
            </a:endParaRPr>
          </a:p>
          <a:p>
            <a:pPr algn="r">
              <a:lnSpc>
                <a:spcPct val="150000"/>
              </a:lnSpc>
            </a:pPr>
            <a:r>
              <a:rPr lang="ko-KR" altLang="en-US" sz="1600" dirty="0" smtClean="0">
                <a:latin typeface="+mn-ea"/>
              </a:rPr>
              <a:t>장정일</a:t>
            </a:r>
            <a:r>
              <a:rPr lang="ko-KR" altLang="en-US" dirty="0" smtClean="0">
                <a:latin typeface="+mn-ea"/>
              </a:rPr>
              <a:t>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방이 하나면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근친상간의 소문을 무릅쓰고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어머니와 아들이 함께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지낸다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아니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아들과 어머니 사이에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진짜 근친 같은 일이 벌어지기도 한다</a:t>
            </a:r>
            <a:r>
              <a:rPr lang="en-US" altLang="ko-KR" dirty="0" smtClean="0">
                <a:latin typeface="+mn-ea"/>
              </a:rPr>
              <a:t> </a:t>
            </a: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방이 하나면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쌀통 위에</a:t>
            </a:r>
            <a:r>
              <a:rPr lang="en-US" altLang="ko-KR" dirty="0" smtClean="0">
                <a:latin typeface="+mn-ea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책꽂이를 얹는다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그리고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교과서의 줄을 잘 맞추어둔다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836712"/>
            <a:ext cx="7920880" cy="5851602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  있잖아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어제는 </a:t>
            </a:r>
            <a:r>
              <a:rPr lang="ko-KR" altLang="en-US" dirty="0" err="1" smtClean="0">
                <a:latin typeface="+mn-ea"/>
              </a:rPr>
              <a:t>말야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모래가 말을 하더라니까  </a:t>
            </a: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  정우야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부르더라니까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나는 깜짝 놀라서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너무 신기해서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응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하고 대답을 했거든   </a:t>
            </a: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  근데 </a:t>
            </a:r>
            <a:r>
              <a:rPr lang="ko-KR" altLang="en-US" dirty="0" err="1" smtClean="0">
                <a:latin typeface="+mn-ea"/>
              </a:rPr>
              <a:t>말야</a:t>
            </a:r>
            <a:r>
              <a:rPr lang="en-US" altLang="ko-KR" dirty="0" smtClean="0">
                <a:latin typeface="+mn-ea"/>
              </a:rPr>
              <a:t>, </a:t>
            </a:r>
          </a:p>
          <a:p>
            <a:pPr>
              <a:lnSpc>
                <a:spcPct val="14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  지금 이 일은 비밀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절대 비밀이다</a:t>
            </a: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  나는 진지하게 고개를 끄덕이다가 그러는 척하다가 </a:t>
            </a:r>
            <a:r>
              <a:rPr lang="ko-KR" altLang="en-US" dirty="0" err="1" smtClean="0">
                <a:latin typeface="+mn-ea"/>
              </a:rPr>
              <a:t>피식</a:t>
            </a:r>
            <a:r>
              <a:rPr lang="ko-KR" altLang="en-US" dirty="0" smtClean="0">
                <a:latin typeface="+mn-ea"/>
              </a:rPr>
              <a:t> 웃다가 </a:t>
            </a: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  갑자기 모래알만큼 조마조마한 심정으로 </a:t>
            </a: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  근데 </a:t>
            </a:r>
            <a:r>
              <a:rPr lang="ko-KR" altLang="en-US" dirty="0" err="1" smtClean="0">
                <a:latin typeface="+mn-ea"/>
              </a:rPr>
              <a:t>말야</a:t>
            </a:r>
            <a:r>
              <a:rPr lang="en-US" altLang="ko-KR" dirty="0" smtClean="0">
                <a:latin typeface="+mn-ea"/>
              </a:rPr>
              <a:t>, </a:t>
            </a:r>
          </a:p>
          <a:p>
            <a:pPr>
              <a:lnSpc>
                <a:spcPct val="140000"/>
              </a:lnSpc>
            </a:pPr>
            <a:r>
              <a:rPr lang="en-US" altLang="ko-KR" dirty="0" smtClean="0">
                <a:latin typeface="+mn-ea"/>
              </a:rPr>
              <a:t> </a:t>
            </a: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  인터넷으로 정우가 다녀왔다는 바다를 검색해보는데 </a:t>
            </a: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  어느 지방에고 있을 법한 평범한 바다 평범한 해변 </a:t>
            </a: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  알 수 없는 방향으로 잇따라 찍힌 한 사람의 발자국 또한 조금도 대수롭지 않은데 </a:t>
            </a:r>
          </a:p>
          <a:p>
            <a:pPr>
              <a:lnSpc>
                <a:spcPct val="140000"/>
              </a:lnSpc>
            </a:pPr>
            <a:r>
              <a:rPr lang="ko-KR" altLang="en-US" dirty="0" smtClean="0">
                <a:latin typeface="+mn-ea"/>
              </a:rPr>
              <a:t>  정우야</a:t>
            </a:r>
            <a:r>
              <a:rPr lang="en-US" altLang="ko-KR" dirty="0" smtClean="0">
                <a:latin typeface="+mn-ea"/>
              </a:rPr>
              <a:t>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836712"/>
            <a:ext cx="7920880" cy="5803127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dirty="0" smtClean="0">
                <a:latin typeface="+mn-ea"/>
              </a:rPr>
              <a:t>  나는 갑자기 묻고 싶은 게 생겨서 </a:t>
            </a:r>
          </a:p>
          <a:p>
            <a:pPr>
              <a:lnSpc>
                <a:spcPct val="130000"/>
              </a:lnSpc>
            </a:pPr>
            <a:endParaRPr lang="ko-KR" altLang="en-US" dirty="0" smtClean="0"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ko-KR" altLang="en-US" dirty="0" smtClean="0">
                <a:latin typeface="+mn-ea"/>
              </a:rPr>
              <a:t>  정우야</a:t>
            </a:r>
            <a:r>
              <a:rPr lang="en-US" altLang="ko-KR" dirty="0" smtClean="0">
                <a:latin typeface="+mn-ea"/>
              </a:rPr>
              <a:t>,</a:t>
            </a:r>
          </a:p>
          <a:p>
            <a:pPr>
              <a:lnSpc>
                <a:spcPct val="130000"/>
              </a:lnSpc>
            </a:pPr>
            <a:r>
              <a:rPr lang="ko-KR" altLang="en-US" dirty="0" smtClean="0">
                <a:latin typeface="+mn-ea"/>
              </a:rPr>
              <a:t>  전화를 받지 않고  </a:t>
            </a:r>
          </a:p>
          <a:p>
            <a:pPr>
              <a:lnSpc>
                <a:spcPct val="130000"/>
              </a:lnSpc>
            </a:pPr>
            <a:r>
              <a:rPr lang="ko-KR" altLang="en-US" dirty="0" smtClean="0">
                <a:latin typeface="+mn-ea"/>
              </a:rPr>
              <a:t>  며칠째 결근을 했다는 정우의 오피스텔 문은 굳게 잠겨 있다</a:t>
            </a:r>
            <a:r>
              <a:rPr lang="en-US" altLang="ko-KR" dirty="0" smtClean="0">
                <a:latin typeface="+mn-ea"/>
              </a:rPr>
              <a:t>, </a:t>
            </a:r>
          </a:p>
          <a:p>
            <a:pPr>
              <a:lnSpc>
                <a:spcPct val="130000"/>
              </a:lnSpc>
            </a:pPr>
            <a:r>
              <a:rPr lang="ko-KR" altLang="en-US" dirty="0" smtClean="0">
                <a:latin typeface="+mn-ea"/>
              </a:rPr>
              <a:t>  잠겨 있다고 한다   </a:t>
            </a:r>
          </a:p>
          <a:p>
            <a:pPr>
              <a:lnSpc>
                <a:spcPct val="130000"/>
              </a:lnSpc>
            </a:pPr>
            <a:endParaRPr lang="ko-KR" altLang="en-US" dirty="0" smtClean="0"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ko-KR" altLang="en-US" dirty="0" smtClean="0">
                <a:latin typeface="+mn-ea"/>
              </a:rPr>
              <a:t>  나는 만난 적 없는 정우의 모래를 상상하다가 </a:t>
            </a:r>
          </a:p>
          <a:p>
            <a:pPr>
              <a:lnSpc>
                <a:spcPct val="130000"/>
              </a:lnSpc>
            </a:pPr>
            <a:r>
              <a:rPr lang="ko-KR" altLang="en-US" dirty="0" smtClean="0">
                <a:latin typeface="+mn-ea"/>
              </a:rPr>
              <a:t>  정우를 상상하다가 </a:t>
            </a:r>
          </a:p>
          <a:p>
            <a:pPr>
              <a:lnSpc>
                <a:spcPct val="130000"/>
              </a:lnSpc>
            </a:pPr>
            <a:endParaRPr lang="ko-KR" altLang="en-US" dirty="0" smtClean="0"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ko-KR" altLang="en-US" dirty="0" smtClean="0">
                <a:latin typeface="+mn-ea"/>
              </a:rPr>
              <a:t>  정우야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어디 있니</a:t>
            </a:r>
            <a:r>
              <a:rPr lang="en-US" altLang="ko-KR" dirty="0" smtClean="0">
                <a:latin typeface="+mn-ea"/>
              </a:rPr>
              <a:t>? </a:t>
            </a:r>
          </a:p>
          <a:p>
            <a:pPr>
              <a:lnSpc>
                <a:spcPct val="13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ko-KR" altLang="en-US" dirty="0" smtClean="0">
                <a:latin typeface="+mn-ea"/>
              </a:rPr>
              <a:t>  모니터 가득 출렁이는 바다로 달려가</a:t>
            </a:r>
          </a:p>
          <a:p>
            <a:pPr>
              <a:lnSpc>
                <a:spcPct val="130000"/>
              </a:lnSpc>
            </a:pPr>
            <a:r>
              <a:rPr lang="ko-KR" altLang="en-US" dirty="0" smtClean="0">
                <a:latin typeface="+mn-ea"/>
              </a:rPr>
              <a:t>  정우야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부르게 되고 사소한 우리의 이야기를 그리워하게 된다 새벽 </a:t>
            </a:r>
            <a:r>
              <a:rPr lang="ko-KR" altLang="en-US" dirty="0" err="1" smtClean="0">
                <a:latin typeface="+mn-ea"/>
              </a:rPr>
              <a:t>알람이</a:t>
            </a:r>
            <a:r>
              <a:rPr lang="ko-KR" altLang="en-US" dirty="0" smtClean="0">
                <a:latin typeface="+mn-ea"/>
              </a:rPr>
              <a:t> 울릴 </a:t>
            </a:r>
            <a:r>
              <a:rPr lang="ko-KR" altLang="en-US" dirty="0" smtClean="0">
                <a:latin typeface="+mn-ea"/>
              </a:rPr>
              <a:t>때까지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ko-KR" altLang="en-US" dirty="0" smtClean="0">
                <a:latin typeface="+mn-ea"/>
              </a:rPr>
              <a:t>  낯선 </a:t>
            </a:r>
            <a:r>
              <a:rPr lang="ko-KR" altLang="en-US" dirty="0">
                <a:latin typeface="+mn-ea"/>
              </a:rPr>
              <a:t>해변을 무작정 걷게 된다 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195736" y="2204864"/>
            <a:ext cx="4752528" cy="1296144"/>
          </a:xfrm>
        </p:spPr>
        <p:txBody>
          <a:bodyPr>
            <a:noAutofit/>
          </a:bodyPr>
          <a:lstStyle/>
          <a:p>
            <a:pPr algn="ctr"/>
            <a:r>
              <a:rPr lang="en-US" altLang="ko-KR" sz="7200" dirty="0" smtClean="0">
                <a:solidFill>
                  <a:srgbClr val="7030A0"/>
                </a:solidFill>
                <a:latin typeface="휴먼편지체" pitchFamily="18" charset="-127"/>
                <a:ea typeface="휴먼편지체" pitchFamily="18" charset="-127"/>
              </a:rPr>
              <a:t>TALK</a:t>
            </a:r>
            <a:endParaRPr lang="ko-KR" altLang="en-US" sz="7200" dirty="0">
              <a:solidFill>
                <a:srgbClr val="7030A0"/>
              </a:solidFill>
              <a:latin typeface="휴먼편지체" pitchFamily="18" charset="-127"/>
              <a:ea typeface="휴먼편지체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92280" y="60212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+mn-ea"/>
              </a:rPr>
              <a:t>THE END</a:t>
            </a:r>
            <a:endParaRPr lang="ko-KR" altLang="en-US" b="1" dirty="0">
              <a:latin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764704"/>
            <a:ext cx="7920880" cy="5909310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어머니 책 더미 위에는 더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무엇을 얹어야 방이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넓어질까요</a:t>
            </a:r>
            <a:r>
              <a:rPr lang="en-US" altLang="ko-KR" dirty="0" smtClean="0">
                <a:latin typeface="+mn-ea"/>
              </a:rPr>
              <a:t>? </a:t>
            </a:r>
            <a:r>
              <a:rPr lang="ko-KR" altLang="en-US" dirty="0" smtClean="0">
                <a:latin typeface="+mn-ea"/>
              </a:rPr>
              <a:t>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방이 하나면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벽마다 잔뜩 대못을 치고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비에 젖은 옷을 걸어 말린다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개미들은 고개를 갸웃거리겠지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집터가 왜 이 모양일까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하고서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방이 하나면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세상이 우리 식구에게 빌려주는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방이 하나면  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1124744"/>
            <a:ext cx="7920880" cy="5078313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아들의 친구는 저녁이 되기 전에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돌아가거나 방문 밖에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새우잠을 잔다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친구 곁에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아들도 잔다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찬 서리에 젖으며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두 사람은 꿈속에서 익사한다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그리고 여자친구와 몰래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한 이불 덮을 수는 없겠지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방이 하나면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어린 연인들은 여관을 찾아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떠다니리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손목을 잡고 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err="1" smtClean="0">
                <a:latin typeface="+mn-ea"/>
              </a:rPr>
              <a:t>어슥하게</a:t>
            </a:r>
            <a:r>
              <a:rPr lang="ko-KR" altLang="en-US" dirty="0" smtClean="0">
                <a:latin typeface="+mn-ea"/>
              </a:rPr>
              <a:t> </a:t>
            </a:r>
            <a:r>
              <a:rPr lang="ko-KR" altLang="en-US" dirty="0" err="1" smtClean="0">
                <a:latin typeface="+mn-ea"/>
              </a:rPr>
              <a:t>떠다니리</a:t>
            </a: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3568" y="836712"/>
            <a:ext cx="7920880" cy="2169825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</a:rPr>
              <a:t>방이 하나면</a:t>
            </a:r>
            <a:endParaRPr lang="en-US" altLang="ko-KR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방이 </a:t>
            </a:r>
            <a:r>
              <a:rPr lang="ko-KR" altLang="en-US" dirty="0" smtClean="0">
                <a:latin typeface="+mn-ea"/>
              </a:rPr>
              <a:t>하나면</a:t>
            </a:r>
            <a:r>
              <a:rPr lang="en-US" altLang="ko-KR" dirty="0" smtClean="0">
                <a:latin typeface="+mn-ea"/>
              </a:rPr>
              <a:t>……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아아 개새끼</a:t>
            </a:r>
            <a:r>
              <a:rPr lang="en-US" altLang="ko-KR" dirty="0" smtClean="0">
                <a:latin typeface="+mn-ea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나는 사람도 아니다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683568" y="1844824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ko-KR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일상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이 곧 </a:t>
            </a:r>
            <a:endParaRPr lang="en-US" altLang="ko-K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base">
              <a:lnSpc>
                <a:spcPct val="150000"/>
              </a:lnSpc>
            </a:pPr>
            <a:r>
              <a:rPr lang="ko-KR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시</a:t>
            </a:r>
            <a:r>
              <a:rPr lang="ko-KR" altLang="en-US" sz="4000" dirty="0" smtClean="0">
                <a:solidFill>
                  <a:schemeClr val="accent1">
                    <a:lumMod val="75000"/>
                  </a:schemeClr>
                </a:solidFill>
              </a:rPr>
              <a:t>가 된다는 </a:t>
            </a:r>
            <a:r>
              <a:rPr lang="ko-KR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믿음</a:t>
            </a:r>
            <a:endParaRPr lang="en-US" altLang="ko-KR" sz="1600" b="1" dirty="0" smtClean="0">
              <a:solidFill>
                <a:schemeClr val="accent1">
                  <a:lumMod val="75000"/>
                </a:schemeClr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827584" y="692697"/>
            <a:ext cx="756084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u="sng" dirty="0" err="1" smtClean="0"/>
              <a:t>박소란에게</a:t>
            </a:r>
            <a:r>
              <a:rPr lang="ko-KR" altLang="en-US" sz="2800" u="sng" dirty="0" smtClean="0"/>
              <a:t> 시적</a:t>
            </a:r>
            <a:r>
              <a:rPr lang="ko-KR" altLang="en-US" u="sng" dirty="0" smtClean="0">
                <a:latin typeface="+mn-ea"/>
              </a:rPr>
              <a:t>詩的</a:t>
            </a:r>
            <a:r>
              <a:rPr lang="ko-KR" altLang="en-US" sz="2800" u="sng" dirty="0" smtClean="0"/>
              <a:t>인 공간은 어디</a:t>
            </a:r>
            <a:r>
              <a:rPr lang="en-US" altLang="ko-KR" sz="2800" u="sng" dirty="0" smtClean="0"/>
              <a:t>? </a:t>
            </a:r>
            <a:endParaRPr lang="ko-KR" altLang="en-US" sz="2800" dirty="0" smtClean="0"/>
          </a:p>
          <a:p>
            <a:endParaRPr lang="en-US" altLang="ko-KR" sz="2000" dirty="0" smtClean="0"/>
          </a:p>
          <a:p>
            <a:pPr algn="just"/>
            <a:r>
              <a:rPr lang="ko-KR" altLang="en-US" sz="2000" dirty="0" smtClean="0"/>
              <a:t>내가 생각하는 시적인 공간은 누구나가 발 딛고 살아가는 가장 일상적인 공간이다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 중 대표적인 곳이 회사라고 생각한다</a:t>
            </a:r>
            <a:r>
              <a:rPr lang="en-US" altLang="ko-KR" sz="2000" dirty="0" smtClean="0"/>
              <a:t>. </a:t>
            </a:r>
            <a:r>
              <a:rPr lang="ko-KR" altLang="en-US" sz="2000" dirty="0" err="1" smtClean="0"/>
              <a:t>먹고살기</a:t>
            </a:r>
            <a:r>
              <a:rPr lang="ko-KR" altLang="en-US" sz="2000" dirty="0" smtClean="0"/>
              <a:t> 위해 아등바등하는 사람들이 모인 곳은 얼핏 무미해 이렇다 할 감상이 개입할 틈이 없지만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그 껍질을 한 꺼풀만 벗기면 전혀 다른 모습이 나타난다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겉으로는 쉽게 드러나지 않는 삶의 내밀한 속살 같은 것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파티션 뒤에서 소리 없이 흐느끼는 사람의 </a:t>
            </a:r>
            <a:r>
              <a:rPr lang="ko-KR" altLang="en-US" sz="2000" dirty="0" err="1" smtClean="0"/>
              <a:t>얼굴이랄지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회의록 폴더 하단에 놓인 사직서 </a:t>
            </a:r>
            <a:r>
              <a:rPr lang="ko-KR" altLang="en-US" sz="2000" dirty="0" err="1" smtClean="0"/>
              <a:t>파일이랄지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그런 것이 주로 내 마음을 끈다</a:t>
            </a:r>
            <a:r>
              <a:rPr lang="en-US" altLang="ko-KR" sz="2000" dirty="0" smtClean="0"/>
              <a:t>. </a:t>
            </a:r>
            <a:endParaRPr lang="ko-KR" altLang="en-US" sz="2000" dirty="0" smtClean="0"/>
          </a:p>
          <a:p>
            <a:pPr algn="just"/>
            <a:r>
              <a:rPr lang="ko-KR" altLang="en-US" sz="2000" dirty="0" smtClean="0"/>
              <a:t>근래 내 시선이 어래 머무는 곳은 꿈이다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원래는 그런 편이 아닌데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요새는 어떻게 된 일이지 꿈을 자주 꾼다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너무 선명한 꿈을 꿔서 그 꿈을 곱씹는 일이 잦다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지금은 곁에 없는 그리운 이를 만나거나 이야기를 나누거나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또 후회로 남은 과거의 일을 바로잡기도 하는데</a:t>
            </a:r>
            <a:r>
              <a:rPr lang="en-US" altLang="ko-KR" sz="2000" dirty="0" smtClean="0"/>
              <a:t>… </a:t>
            </a:r>
            <a:r>
              <a:rPr lang="ko-KR" altLang="en-US" sz="2000" dirty="0" smtClean="0"/>
              <a:t>재미있는 점이라면 꿈에서조차 현실의 공간을 크게 벗어나는 법이 없다는 것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꿈에서도 나는 주로 집이나 일터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지하철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동네 천변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카페 같은 곳에 있다</a:t>
            </a:r>
            <a:r>
              <a:rPr lang="en-US" altLang="ko-KR" sz="2000" dirty="0" smtClean="0"/>
              <a:t>. </a:t>
            </a:r>
            <a:endParaRPr lang="ko-KR" altLang="en-US" sz="2000" dirty="0" smtClean="0"/>
          </a:p>
          <a:p>
            <a:pPr algn="r" fontAlgn="base">
              <a:lnSpc>
                <a:spcPct val="150000"/>
              </a:lnSpc>
            </a:pP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1100" b="1" dirty="0" err="1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창작과비평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2019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년 여름호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&lt;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작가조명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&gt; 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중 </a:t>
            </a:r>
            <a:endParaRPr lang="en-US" altLang="ko-KR" sz="1100" b="1" dirty="0" smtClean="0">
              <a:solidFill>
                <a:schemeClr val="accent1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827584" y="692697"/>
            <a:ext cx="7560840" cy="4470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800" u="sng" dirty="0" smtClean="0"/>
              <a:t>일과 쓰기에 대해</a:t>
            </a:r>
            <a:r>
              <a:rPr lang="en-US" altLang="ko-KR" sz="2800" u="sng" dirty="0" smtClean="0"/>
              <a:t>? </a:t>
            </a:r>
            <a:endParaRPr lang="ko-KR" altLang="en-US" sz="2800" dirty="0" smtClean="0"/>
          </a:p>
          <a:p>
            <a:pPr algn="just"/>
            <a:endParaRPr lang="en-US" altLang="ko-KR" sz="2000" dirty="0" smtClean="0"/>
          </a:p>
          <a:p>
            <a:pPr algn="just"/>
            <a:r>
              <a:rPr lang="ko-KR" altLang="en-US" sz="2000" dirty="0" smtClean="0"/>
              <a:t>생계를 책임지는 것은 정말이지 숭고한 일이라고 생각하다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자기를 먹이고 누군가를 부양하는 일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그런 일이 너무 두서없이 몰아 닥칠 땐 시를 쓰는 일이 사치처럼 여겨지기도 하지만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돌이켜보면 생계를 두고 빚는 고민이나 갈등마저 여지없이 시였다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생활의 결이 촘촘한 시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때로 추레하고 궁상스러울지언정 언어에 함몰되지 않은 시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그런 시에 계속해서 집착하는 것은 내가 어쩔 수 없는 생활인이기 때문일 것이다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내게 시는 예술과 생활 사이에 있고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정확히는 생활에 보다 더 가까이 위치하는 것 같다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시 쓰는 것도 다름 아닌 일이라 생각한다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그리고 나는 그 일을 잘 해내고 싶다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하루하루 출근 도장 찍듯이</a:t>
            </a:r>
            <a:r>
              <a:rPr lang="en-US" altLang="ko-KR" sz="2000" dirty="0" smtClean="0"/>
              <a:t>.</a:t>
            </a:r>
          </a:p>
          <a:p>
            <a:pPr algn="just"/>
            <a:r>
              <a:rPr lang="en-US" altLang="ko-KR" sz="2000" dirty="0" smtClean="0"/>
              <a:t> </a:t>
            </a:r>
            <a:endParaRPr lang="ko-KR" altLang="en-US" sz="2000" dirty="0" smtClean="0"/>
          </a:p>
          <a:p>
            <a:pPr algn="r" fontAlgn="base">
              <a:lnSpc>
                <a:spcPct val="150000"/>
              </a:lnSpc>
            </a:pP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1100" b="1" dirty="0" err="1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창작과비평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2019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년 여름호 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&lt;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작가조명</a:t>
            </a:r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&gt; </a:t>
            </a:r>
            <a:r>
              <a:rPr lang="ko-KR" altLang="en-US" sz="1100" b="1" dirty="0" smtClean="0">
                <a:solidFill>
                  <a:schemeClr val="accent1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중 </a:t>
            </a:r>
            <a:endParaRPr lang="en-US" altLang="ko-KR" sz="1100" b="1" dirty="0" smtClean="0">
              <a:solidFill>
                <a:schemeClr val="accent1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1234</TotalTime>
  <Words>1641</Words>
  <Application>Microsoft Office PowerPoint</Application>
  <PresentationFormat>화면 슬라이드 쇼(4:3)</PresentationFormat>
  <Paragraphs>301</Paragraphs>
  <Slides>32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42" baseType="lpstr">
      <vt:lpstr>HY신명조</vt:lpstr>
      <vt:lpstr>HY중고딕</vt:lpstr>
      <vt:lpstr>굴림체</vt:lpstr>
      <vt:lpstr>맑은 고딕</vt:lpstr>
      <vt:lpstr>함초롬바탕 확장</vt:lpstr>
      <vt:lpstr>휴먼편지체</vt:lpstr>
      <vt:lpstr>Calibri</vt:lpstr>
      <vt:lpstr>Constantia</vt:lpstr>
      <vt:lpstr>Wingdings 2</vt:lpstr>
      <vt:lpstr>흐름</vt:lpstr>
      <vt:lpstr>문 이편에서, 문 저편으로-‘시 ’라는 생활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TALK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상상력이란</dc:title>
  <dc:creator>박세영</dc:creator>
  <cp:lastModifiedBy>Scott Yoon</cp:lastModifiedBy>
  <cp:revision>292</cp:revision>
  <dcterms:created xsi:type="dcterms:W3CDTF">2018-07-07T23:38:47Z</dcterms:created>
  <dcterms:modified xsi:type="dcterms:W3CDTF">2024-04-06T17:21:01Z</dcterms:modified>
</cp:coreProperties>
</file>